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4"/>
  </p:notesMasterIdLst>
  <p:handoutMasterIdLst>
    <p:handoutMasterId r:id="rId15"/>
  </p:handoutMasterIdLst>
  <p:sldIdLst>
    <p:sldId id="256" r:id="rId6"/>
    <p:sldId id="258" r:id="rId7"/>
    <p:sldId id="261" r:id="rId8"/>
    <p:sldId id="264" r:id="rId9"/>
    <p:sldId id="262" r:id="rId10"/>
    <p:sldId id="266" r:id="rId11"/>
    <p:sldId id="267" r:id="rId12"/>
    <p:sldId id="257" r:id="rId1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74" d="100"/>
          <a:sy n="74" d="100"/>
        </p:scale>
        <p:origin x="166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6/7/2018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err="1" smtClean="0">
                <a:latin typeface="+mn-lt"/>
              </a:rPr>
              <a:t>Workplan</a:t>
            </a:r>
            <a:r>
              <a:rPr lang="en-US" dirty="0" smtClean="0">
                <a:latin typeface="+mn-lt"/>
              </a:rPr>
              <a:t> 2018/2019</a:t>
            </a:r>
            <a:endParaRPr lang="en-US" dirty="0">
              <a:latin typeface="+mn-lt"/>
            </a:endParaRPr>
          </a:p>
        </p:txBody>
      </p:sp>
      <p:sp>
        <p:nvSpPr>
          <p:cNvPr id="3" name="Text Placeholder 2"/>
          <p:cNvSpPr>
            <a:spLocks noGrp="1"/>
          </p:cNvSpPr>
          <p:nvPr>
            <p:ph type="body" sz="quarter" idx="12"/>
          </p:nvPr>
        </p:nvSpPr>
        <p:spPr/>
        <p:txBody>
          <a:bodyPr/>
          <a:lstStyle/>
          <a:p>
            <a:r>
              <a:rPr lang="en-US" dirty="0" err="1" smtClean="0">
                <a:latin typeface="+mn-lt"/>
              </a:rPr>
              <a:t>Birhanu</a:t>
            </a:r>
            <a:r>
              <a:rPr lang="en-US" dirty="0" smtClean="0">
                <a:latin typeface="+mn-lt"/>
              </a:rPr>
              <a:t> </a:t>
            </a:r>
            <a:r>
              <a:rPr lang="en-US" dirty="0" err="1" smtClean="0">
                <a:latin typeface="+mn-lt"/>
              </a:rPr>
              <a:t>Zemadim</a:t>
            </a:r>
            <a:r>
              <a:rPr lang="en-US" dirty="0" smtClean="0">
                <a:latin typeface="+mn-lt"/>
              </a:rPr>
              <a:t>, </a:t>
            </a:r>
            <a:r>
              <a:rPr lang="en-US" dirty="0" err="1" smtClean="0">
                <a:latin typeface="+mn-lt"/>
              </a:rPr>
              <a:t>Kalifa</a:t>
            </a:r>
            <a:r>
              <a:rPr lang="en-US" dirty="0" smtClean="0">
                <a:latin typeface="+mn-lt"/>
              </a:rPr>
              <a:t> </a:t>
            </a:r>
            <a:r>
              <a:rPr lang="en-US" dirty="0" err="1" smtClean="0">
                <a:latin typeface="+mn-lt"/>
              </a:rPr>
              <a:t>Traore</a:t>
            </a:r>
            <a:endParaRPr lang="en-US" dirty="0">
              <a:latin typeface="+mn-lt"/>
            </a:endParaRP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D8F5806B-494D-3E4F-91E8-63E95D34FDB6}"/>
              </a:ext>
            </a:extLst>
          </p:cNvPr>
          <p:cNvGraphicFramePr>
            <a:graphicFrameLocks noGrp="1"/>
          </p:cNvGraphicFramePr>
          <p:nvPr>
            <p:extLst>
              <p:ext uri="{D42A27DB-BD31-4B8C-83A1-F6EECF244321}">
                <p14:modId xmlns:p14="http://schemas.microsoft.com/office/powerpoint/2010/main" val="2115348419"/>
              </p:ext>
            </p:extLst>
          </p:nvPr>
        </p:nvGraphicFramePr>
        <p:xfrm>
          <a:off x="152400" y="228601"/>
          <a:ext cx="8915400" cy="6624709"/>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xmlns="" val="646009280"/>
                    </a:ext>
                  </a:extLst>
                </a:gridCol>
                <a:gridCol w="490436">
                  <a:extLst>
                    <a:ext uri="{9D8B030D-6E8A-4147-A177-3AD203B41FA5}">
                      <a16:colId xmlns:a16="http://schemas.microsoft.com/office/drawing/2014/main" xmlns="" val="1650091306"/>
                    </a:ext>
                  </a:extLst>
                </a:gridCol>
                <a:gridCol w="3062678">
                  <a:extLst>
                    <a:ext uri="{9D8B030D-6E8A-4147-A177-3AD203B41FA5}">
                      <a16:colId xmlns:a16="http://schemas.microsoft.com/office/drawing/2014/main" xmlns="" val="100015059"/>
                    </a:ext>
                  </a:extLst>
                </a:gridCol>
                <a:gridCol w="197015">
                  <a:extLst>
                    <a:ext uri="{9D8B030D-6E8A-4147-A177-3AD203B41FA5}">
                      <a16:colId xmlns:a16="http://schemas.microsoft.com/office/drawing/2014/main" xmlns="" val="456250825"/>
                    </a:ext>
                  </a:extLst>
                </a:gridCol>
                <a:gridCol w="3184071">
                  <a:extLst>
                    <a:ext uri="{9D8B030D-6E8A-4147-A177-3AD203B41FA5}">
                      <a16:colId xmlns:a16="http://schemas.microsoft.com/office/drawing/2014/main" xmlns="" val="1587143714"/>
                    </a:ext>
                  </a:extLst>
                </a:gridCol>
              </a:tblGrid>
              <a:tr h="284322">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1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1.2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1.2.1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xmlns="" val="3505229905"/>
                  </a:ext>
                </a:extLst>
              </a:tr>
              <a:tr h="496006">
                <a:tc>
                  <a:txBody>
                    <a:bodyPr/>
                    <a:lstStyle/>
                    <a:p>
                      <a:r>
                        <a:rPr lang="en-US" sz="1200" b="1" dirty="0"/>
                        <a:t>Sub-activity title </a:t>
                      </a:r>
                    </a:p>
                  </a:txBody>
                  <a:tcPr/>
                </a:tc>
                <a:tc gridSpan="4">
                  <a:txBody>
                    <a:bodyPr/>
                    <a:lstStyle/>
                    <a:p>
                      <a:pPr lvl="0"/>
                      <a:r>
                        <a:rPr lang="en-US" sz="1200" b="1" kern="1200" dirty="0" smtClean="0">
                          <a:solidFill>
                            <a:schemeClr val="dk1"/>
                          </a:solidFill>
                          <a:latin typeface="+mn-lt"/>
                          <a:ea typeface="+mn-ea"/>
                          <a:cs typeface="+mn-cs"/>
                        </a:rPr>
                        <a:t>MA1213-17: Improving crop livestock productivity and household income through the use of contour </a:t>
                      </a:r>
                      <a:r>
                        <a:rPr lang="en-US" sz="1200" b="1" kern="1200" dirty="0" err="1" smtClean="0">
                          <a:solidFill>
                            <a:schemeClr val="dk1"/>
                          </a:solidFill>
                          <a:latin typeface="+mn-lt"/>
                          <a:ea typeface="+mn-ea"/>
                          <a:cs typeface="+mn-cs"/>
                        </a:rPr>
                        <a:t>bunding</a:t>
                      </a:r>
                      <a:r>
                        <a:rPr lang="en-US" sz="1200" b="1" kern="1200" dirty="0" smtClean="0">
                          <a:solidFill>
                            <a:schemeClr val="dk1"/>
                          </a:solidFill>
                          <a:latin typeface="+mn-lt"/>
                          <a:ea typeface="+mn-ea"/>
                          <a:cs typeface="+mn-cs"/>
                        </a:rPr>
                        <a:t> and agroforestry options</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410160256"/>
                  </a:ext>
                </a:extLst>
              </a:tr>
              <a:tr h="473869">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712296291"/>
                  </a:ext>
                </a:extLst>
              </a:tr>
              <a:tr h="473869">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32465395"/>
                  </a:ext>
                </a:extLst>
              </a:tr>
              <a:tr h="694408">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Biophysical parameters on fast growing trees species,</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crop yield</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lvl="0"/>
                      <a:r>
                        <a:rPr lang="en-US" sz="1200" b="1" kern="1200" dirty="0" smtClean="0">
                          <a:solidFill>
                            <a:schemeClr val="dk1"/>
                          </a:solidFill>
                          <a:latin typeface="+mn-lt"/>
                          <a:ea typeface="+mn-ea"/>
                          <a:cs typeface="+mn-cs"/>
                        </a:rPr>
                        <a:t>GIS data related to </a:t>
                      </a:r>
                      <a:r>
                        <a:rPr lang="en-US" sz="1200" b="1" kern="1200" dirty="0" err="1" smtClean="0">
                          <a:solidFill>
                            <a:schemeClr val="dk1"/>
                          </a:solidFill>
                          <a:latin typeface="+mn-lt"/>
                          <a:ea typeface="+mn-ea"/>
                          <a:cs typeface="+mn-cs"/>
                        </a:rPr>
                        <a:t>georeferencing</a:t>
                      </a:r>
                      <a:r>
                        <a:rPr lang="en-US" sz="1200" b="1" kern="1200" dirty="0" smtClean="0">
                          <a:solidFill>
                            <a:schemeClr val="dk1"/>
                          </a:solidFill>
                          <a:latin typeface="+mn-lt"/>
                          <a:ea typeface="+mn-ea"/>
                          <a:cs typeface="+mn-cs"/>
                        </a:rPr>
                        <a:t> of all experiment and demonstration plots</a:t>
                      </a:r>
                      <a:endParaRPr lang="fr-FR" sz="1200" b="1" kern="1200" dirty="0">
                        <a:solidFill>
                          <a:schemeClr val="dk1"/>
                        </a:solidFill>
                        <a:latin typeface="+mn-lt"/>
                        <a:ea typeface="+mn-ea"/>
                        <a:cs typeface="+mn-cs"/>
                      </a:endParaRPr>
                    </a:p>
                  </a:txBody>
                  <a:tcPr/>
                </a:tc>
                <a:extLst>
                  <a:ext uri="{0D108BD9-81ED-4DB2-BD59-A6C34878D82A}">
                    <a16:rowId xmlns:a16="http://schemas.microsoft.com/office/drawing/2014/main" xmlns="" val="3087860269"/>
                  </a:ext>
                </a:extLst>
              </a:tr>
              <a:tr h="1091213">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Productivity</a:t>
                      </a:r>
                    </a:p>
                    <a:p>
                      <a:pPr marL="228600" indent="-228600">
                        <a:buFont typeface="+mj-lt"/>
                        <a:buAutoNum type="arabicPeriod"/>
                      </a:pPr>
                      <a:r>
                        <a:rPr lang="en-US" sz="1200" b="1" kern="1200" dirty="0" smtClean="0">
                          <a:solidFill>
                            <a:schemeClr val="dk1"/>
                          </a:solidFill>
                          <a:latin typeface="+mn-lt"/>
                          <a:ea typeface="+mn-ea"/>
                          <a:cs typeface="+mn-cs"/>
                        </a:rPr>
                        <a:t>Environmental</a:t>
                      </a:r>
                    </a:p>
                    <a:p>
                      <a:pPr marL="228600" indent="-228600">
                        <a:buFont typeface="+mj-lt"/>
                        <a:buAutoNum type="arabicPeriod"/>
                      </a:pPr>
                      <a:r>
                        <a:rPr lang="en-US" sz="1200" b="1" kern="1200" dirty="0" smtClean="0">
                          <a:solidFill>
                            <a:schemeClr val="dk1"/>
                          </a:solidFill>
                          <a:latin typeface="+mn-lt"/>
                          <a:ea typeface="+mn-ea"/>
                          <a:cs typeface="+mn-cs"/>
                        </a:rPr>
                        <a:t>Economic</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3.</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Social</a:t>
                      </a:r>
                    </a:p>
                    <a:p>
                      <a:pPr marL="0" indent="0">
                        <a:buFont typeface="+mj-lt"/>
                        <a:buNone/>
                      </a:pPr>
                      <a:r>
                        <a:rPr lang="en-US" sz="1200" b="1" kern="1200" dirty="0" smtClean="0">
                          <a:solidFill>
                            <a:schemeClr val="dk1"/>
                          </a:solidFill>
                          <a:latin typeface="+mn-lt"/>
                          <a:ea typeface="+mn-ea"/>
                          <a:cs typeface="+mn-cs"/>
                        </a:rPr>
                        <a:t>4. Human </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2109533273"/>
                  </a:ext>
                </a:extLst>
              </a:tr>
              <a:tr h="852965">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Kalifa Traore</a:t>
                      </a:r>
                    </a:p>
                    <a:p>
                      <a:pPr marL="228600" indent="-228600">
                        <a:buFont typeface="+mj-lt"/>
                        <a:buAutoNum type="arabicPeriod"/>
                      </a:pPr>
                      <a:r>
                        <a:rPr lang="en-US" sz="1200" b="1" kern="1200" dirty="0" smtClean="0">
                          <a:solidFill>
                            <a:schemeClr val="dk1"/>
                          </a:solidFill>
                          <a:latin typeface="+mn-lt"/>
                          <a:ea typeface="+mn-ea"/>
                          <a:cs typeface="+mn-cs"/>
                        </a:rPr>
                        <a:t>Birhanu Zemadim:</a:t>
                      </a:r>
                      <a:r>
                        <a:rPr lang="en-US" sz="1200" b="1" kern="1200" baseline="0" dirty="0" smtClean="0">
                          <a:solidFill>
                            <a:schemeClr val="dk1"/>
                          </a:solidFill>
                          <a:latin typeface="+mn-lt"/>
                          <a:ea typeface="+mn-ea"/>
                          <a:cs typeface="+mn-cs"/>
                        </a:rPr>
                        <a:t> activity leader</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Felix Badolo: economist</a:t>
                      </a:r>
                    </a:p>
                    <a:p>
                      <a:pPr marL="228600" indent="-228600">
                        <a:buFont typeface="+mj-lt"/>
                        <a:buAutoNum type="arabicPeriod"/>
                      </a:pPr>
                      <a:r>
                        <a:rPr lang="en-US" sz="1200" b="1" kern="1200" dirty="0" smtClean="0">
                          <a:solidFill>
                            <a:schemeClr val="dk1"/>
                          </a:solidFill>
                          <a:latin typeface="+mn-lt"/>
                          <a:ea typeface="+mn-ea"/>
                          <a:cs typeface="+mn-cs"/>
                        </a:rPr>
                        <a:t>Mahamadou Dicko: social</a:t>
                      </a:r>
                      <a:r>
                        <a:rPr lang="en-US" sz="1200" b="1" kern="1200" baseline="0" dirty="0" smtClean="0">
                          <a:solidFill>
                            <a:schemeClr val="dk1"/>
                          </a:solidFill>
                          <a:latin typeface="+mn-lt"/>
                          <a:ea typeface="+mn-ea"/>
                          <a:cs typeface="+mn-cs"/>
                        </a:rPr>
                        <a:t> scientist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b="1" kern="1200" dirty="0" smtClean="0">
                          <a:solidFill>
                            <a:schemeClr val="dk1"/>
                          </a:solidFill>
                          <a:latin typeface="+mn-lt"/>
                          <a:ea typeface="+mn-ea"/>
                          <a:cs typeface="+mn-cs"/>
                        </a:rPr>
                        <a:t>Jummai Yila: Gender</a:t>
                      </a:r>
                      <a:endParaRPr lang="en-US" sz="1200" b="1" kern="1200" dirty="0">
                        <a:solidFill>
                          <a:schemeClr val="dk1"/>
                        </a:solidFill>
                        <a:latin typeface="+mn-lt"/>
                        <a:ea typeface="+mn-ea"/>
                        <a:cs typeface="+mn-cs"/>
                      </a:endParaRPr>
                    </a:p>
                    <a:p>
                      <a:pPr marL="228600" indent="-228600">
                        <a:buFont typeface="+mj-lt"/>
                        <a:buAutoNum type="arabicPeriod" startAt="4"/>
                      </a:pPr>
                      <a:r>
                        <a:rPr lang="en-US" sz="1200" b="1" kern="1200" dirty="0" smtClean="0">
                          <a:solidFill>
                            <a:schemeClr val="dk1"/>
                          </a:solidFill>
                          <a:latin typeface="+mn-lt"/>
                          <a:ea typeface="+mn-ea"/>
                          <a:cs typeface="+mn-cs"/>
                        </a:rPr>
                        <a:t>Bougouna Sogoba: agronomist</a:t>
                      </a:r>
                    </a:p>
                    <a:p>
                      <a:pPr marL="228600" indent="-228600">
                        <a:buFont typeface="+mj-lt"/>
                        <a:buAutoNum type="arabicPeriod" startAt="4"/>
                      </a:pPr>
                      <a:r>
                        <a:rPr lang="en-US" sz="1200" b="1" kern="1200" dirty="0" smtClean="0">
                          <a:solidFill>
                            <a:schemeClr val="dk1"/>
                          </a:solidFill>
                          <a:latin typeface="+mn-lt"/>
                          <a:ea typeface="+mn-ea"/>
                          <a:cs typeface="+mn-cs"/>
                        </a:rPr>
                        <a:t>Jimah Kipo: gender</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1252771777"/>
                  </a:ext>
                </a:extLst>
              </a:tr>
              <a:tr h="1611156">
                <a:tc>
                  <a:txBody>
                    <a:bodyPr/>
                    <a:lstStyle/>
                    <a:p>
                      <a:r>
                        <a:rPr lang="en-US" sz="1200" b="1" dirty="0"/>
                        <a:t>Farming systems research perspective (how this work links with others)</a:t>
                      </a:r>
                    </a:p>
                  </a:txBody>
                  <a:tcPr/>
                </a:tc>
                <a:tc gridSpan="4">
                  <a:txBody>
                    <a:bodyPr/>
                    <a:lstStyle/>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Gender issue will be tackled through introduction of soybean which is very well appreciated by women.</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 Trees planted on the crest of CB results in carbon sequestration; their impact on soil fertility will improve environment condition and crop yields (food and livelihood). </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Trees have</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an important role in field ownership consequently an agreement for it planting come after several exchanges between youth and adults in the household and also women are involved to help protecting the young trees. </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Also, during the extension activity of the technology, all the fields under contour </a:t>
                      </a:r>
                      <a:r>
                        <a:rPr lang="en-US" sz="1200" b="1" kern="1200" dirty="0" err="1" smtClean="0">
                          <a:solidFill>
                            <a:schemeClr val="dk1"/>
                          </a:solidFill>
                          <a:latin typeface="+mn-lt"/>
                          <a:ea typeface="+mn-ea"/>
                          <a:cs typeface="+mn-cs"/>
                        </a:rPr>
                        <a:t>bunding</a:t>
                      </a:r>
                      <a:r>
                        <a:rPr lang="en-US" sz="1200" b="1" kern="1200" dirty="0" smtClean="0">
                          <a:solidFill>
                            <a:schemeClr val="dk1"/>
                          </a:solidFill>
                          <a:latin typeface="+mn-lt"/>
                          <a:ea typeface="+mn-ea"/>
                          <a:cs typeface="+mn-cs"/>
                        </a:rPr>
                        <a:t> (CB) as demonstration will be mapped using GIS tools.</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71963457"/>
                  </a:ext>
                </a:extLst>
              </a:tr>
              <a:tr h="520697">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IER $20200</a:t>
                      </a:r>
                    </a:p>
                    <a:p>
                      <a:r>
                        <a:rPr lang="en-US" sz="1200" b="1" kern="1200" dirty="0" smtClean="0">
                          <a:solidFill>
                            <a:schemeClr val="dk1"/>
                          </a:solidFill>
                          <a:latin typeface="+mn-lt"/>
                          <a:ea typeface="+mn-ea"/>
                          <a:cs typeface="+mn-cs"/>
                        </a:rPr>
                        <a:t>AMDD   $ 15240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401441502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D8F5806B-494D-3E4F-91E8-63E95D34FDB6}"/>
              </a:ext>
            </a:extLst>
          </p:cNvPr>
          <p:cNvGraphicFramePr>
            <a:graphicFrameLocks noGrp="1"/>
          </p:cNvGraphicFramePr>
          <p:nvPr>
            <p:extLst>
              <p:ext uri="{D42A27DB-BD31-4B8C-83A1-F6EECF244321}">
                <p14:modId xmlns:p14="http://schemas.microsoft.com/office/powerpoint/2010/main" val="491638214"/>
              </p:ext>
            </p:extLst>
          </p:nvPr>
        </p:nvGraphicFramePr>
        <p:xfrm>
          <a:off x="200891" y="2309"/>
          <a:ext cx="8915400" cy="676405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xmlns="" val="646009280"/>
                    </a:ext>
                  </a:extLst>
                </a:gridCol>
                <a:gridCol w="490436">
                  <a:extLst>
                    <a:ext uri="{9D8B030D-6E8A-4147-A177-3AD203B41FA5}">
                      <a16:colId xmlns:a16="http://schemas.microsoft.com/office/drawing/2014/main" xmlns="" val="1650091306"/>
                    </a:ext>
                  </a:extLst>
                </a:gridCol>
                <a:gridCol w="3062678">
                  <a:extLst>
                    <a:ext uri="{9D8B030D-6E8A-4147-A177-3AD203B41FA5}">
                      <a16:colId xmlns:a16="http://schemas.microsoft.com/office/drawing/2014/main" xmlns="" val="100015059"/>
                    </a:ext>
                  </a:extLst>
                </a:gridCol>
                <a:gridCol w="197015">
                  <a:extLst>
                    <a:ext uri="{9D8B030D-6E8A-4147-A177-3AD203B41FA5}">
                      <a16:colId xmlns:a16="http://schemas.microsoft.com/office/drawing/2014/main" xmlns="" val="456250825"/>
                    </a:ext>
                  </a:extLst>
                </a:gridCol>
                <a:gridCol w="3184071">
                  <a:extLst>
                    <a:ext uri="{9D8B030D-6E8A-4147-A177-3AD203B41FA5}">
                      <a16:colId xmlns:a16="http://schemas.microsoft.com/office/drawing/2014/main" xmlns="" val="1587143714"/>
                    </a:ext>
                  </a:extLst>
                </a:gridCol>
              </a:tblGrid>
              <a:tr h="266708">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1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1.2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1.2.1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xmlns="" val="3505229905"/>
                  </a:ext>
                </a:extLst>
              </a:tr>
              <a:tr h="444514">
                <a:tc>
                  <a:txBody>
                    <a:bodyPr/>
                    <a:lstStyle/>
                    <a:p>
                      <a:r>
                        <a:rPr lang="en-US" sz="1200" b="1" dirty="0"/>
                        <a:t>Sub-activity title </a:t>
                      </a:r>
                    </a:p>
                  </a:txBody>
                  <a:tcPr/>
                </a:tc>
                <a:tc gridSpan="4">
                  <a:txBody>
                    <a:bodyPr/>
                    <a:lstStyle/>
                    <a:p>
                      <a:pPr lvl="0"/>
                      <a:r>
                        <a:rPr lang="en-US" sz="1200" b="1" kern="1200" dirty="0" smtClean="0">
                          <a:solidFill>
                            <a:schemeClr val="dk1"/>
                          </a:solidFill>
                          <a:latin typeface="+mn-lt"/>
                          <a:ea typeface="+mn-ea"/>
                          <a:cs typeface="+mn-cs"/>
                        </a:rPr>
                        <a:t>MA1214-17:</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Runoff and erosion measurement from field to watershed scale under various land management practices</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410160256"/>
                  </a:ext>
                </a:extLst>
              </a:tr>
              <a:tr h="444514">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712296291"/>
                  </a:ext>
                </a:extLst>
              </a:tr>
              <a:tr h="444514">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32465395"/>
                  </a:ext>
                </a:extLst>
              </a:tr>
              <a:tr h="977931">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Data on existing solar energy based water management practices (2018).</a:t>
                      </a:r>
                    </a:p>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Report on existing initiatives, practices and constraints of using solar energy based pumps and improved irrigation practices in rural Mali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a16="http://schemas.microsoft.com/office/drawing/2014/main" xmlns="" val="3087860269"/>
                  </a:ext>
                </a:extLst>
              </a:tr>
              <a:tr h="774931">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Productivity</a:t>
                      </a:r>
                    </a:p>
                    <a:p>
                      <a:pPr marL="228600" indent="-228600">
                        <a:buFont typeface="+mj-lt"/>
                        <a:buAutoNum type="arabicPeriod"/>
                      </a:pPr>
                      <a:r>
                        <a:rPr lang="en-US" sz="1200" b="1" kern="1200" dirty="0" smtClean="0">
                          <a:solidFill>
                            <a:schemeClr val="dk1"/>
                          </a:solidFill>
                          <a:latin typeface="+mn-lt"/>
                          <a:ea typeface="+mn-ea"/>
                          <a:cs typeface="+mn-cs"/>
                        </a:rPr>
                        <a:t>Environmental</a:t>
                      </a:r>
                    </a:p>
                    <a:p>
                      <a:pPr marL="228600" indent="-228600">
                        <a:buFont typeface="+mj-lt"/>
                        <a:buAutoNum type="arabicPeriod"/>
                      </a:pPr>
                      <a:r>
                        <a:rPr lang="en-US" sz="1200" b="1" kern="1200" dirty="0" smtClean="0">
                          <a:solidFill>
                            <a:schemeClr val="dk1"/>
                          </a:solidFill>
                          <a:latin typeface="+mn-lt"/>
                          <a:ea typeface="+mn-ea"/>
                          <a:cs typeface="+mn-cs"/>
                        </a:rPr>
                        <a:t>Economic</a:t>
                      </a:r>
                      <a:endParaRPr lang="en-US" sz="1200" dirty="0"/>
                    </a:p>
                  </a:txBody>
                  <a:tcPr/>
                </a:tc>
                <a:tc hMerge="1">
                  <a:txBody>
                    <a:bodyPr/>
                    <a:lstStyle/>
                    <a:p>
                      <a:endParaRPr lang="en-US"/>
                    </a:p>
                  </a:txBody>
                  <a:tcPr/>
                </a:tc>
                <a:tc hMerge="1">
                  <a:txBody>
                    <a:bodyPr/>
                    <a:lstStyle/>
                    <a:p>
                      <a:endParaRPr lang="en-US" dirty="0"/>
                    </a:p>
                  </a:txBody>
                  <a:tcPr/>
                </a:tc>
                <a:tc>
                  <a:txBody>
                    <a:bodyPr/>
                    <a:lstStyle/>
                    <a:p>
                      <a:r>
                        <a:rPr lang="en-US" sz="1200" b="1" kern="1200" dirty="0" smtClean="0">
                          <a:solidFill>
                            <a:schemeClr val="dk1"/>
                          </a:solidFill>
                          <a:latin typeface="+mn-lt"/>
                          <a:ea typeface="+mn-ea"/>
                          <a:cs typeface="+mn-cs"/>
                        </a:rPr>
                        <a:t>4.</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Social</a:t>
                      </a:r>
                    </a:p>
                    <a:p>
                      <a:r>
                        <a:rPr lang="en-US" sz="1200" b="1" kern="1200" dirty="0" smtClean="0">
                          <a:solidFill>
                            <a:schemeClr val="dk1"/>
                          </a:solidFill>
                          <a:latin typeface="+mn-lt"/>
                          <a:ea typeface="+mn-ea"/>
                          <a:cs typeface="+mn-cs"/>
                        </a:rPr>
                        <a:t>5. Human</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2109533273"/>
                  </a:ext>
                </a:extLst>
              </a:tr>
              <a:tr h="622319">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Kalifa Traore</a:t>
                      </a:r>
                    </a:p>
                    <a:p>
                      <a:pPr marL="228600" indent="-228600">
                        <a:buFont typeface="+mj-lt"/>
                        <a:buAutoNum type="arabicPeriod"/>
                      </a:pPr>
                      <a:r>
                        <a:rPr lang="en-US" sz="1200" b="1" kern="1200" dirty="0" smtClean="0">
                          <a:solidFill>
                            <a:schemeClr val="dk1"/>
                          </a:solidFill>
                          <a:latin typeface="+mn-lt"/>
                          <a:ea typeface="+mn-ea"/>
                          <a:cs typeface="+mn-cs"/>
                        </a:rPr>
                        <a:t>Birhanu Zemadim:</a:t>
                      </a:r>
                      <a:r>
                        <a:rPr lang="en-US" sz="1200" b="1" kern="1200" baseline="0" dirty="0" smtClean="0">
                          <a:solidFill>
                            <a:schemeClr val="dk1"/>
                          </a:solidFill>
                          <a:latin typeface="+mn-lt"/>
                          <a:ea typeface="+mn-ea"/>
                          <a:cs typeface="+mn-cs"/>
                        </a:rPr>
                        <a:t> activity leader</a:t>
                      </a:r>
                      <a:endParaRPr lang="en-US" sz="1200" b="1" kern="1200" dirty="0">
                        <a:solidFill>
                          <a:schemeClr val="dk1"/>
                        </a:solidFill>
                        <a:latin typeface="+mn-lt"/>
                        <a:ea typeface="+mn-ea"/>
                        <a:cs typeface="+mn-cs"/>
                      </a:endParaRPr>
                    </a:p>
                    <a:p>
                      <a:pPr marL="228600" indent="-228600">
                        <a:buFont typeface="+mj-lt"/>
                        <a:buAutoNum type="arabicPeriod"/>
                      </a:pPr>
                      <a:r>
                        <a:rPr lang="en-US" sz="1200" b="1" kern="1200" dirty="0" smtClean="0">
                          <a:solidFill>
                            <a:schemeClr val="dk1"/>
                          </a:solidFill>
                          <a:latin typeface="+mn-lt"/>
                          <a:ea typeface="+mn-ea"/>
                          <a:cs typeface="+mn-cs"/>
                        </a:rPr>
                        <a:t>Felix Badolo: economist</a:t>
                      </a:r>
                    </a:p>
                    <a:p>
                      <a:pPr marL="228600" indent="-228600">
                        <a:buFont typeface="+mj-lt"/>
                        <a:buAutoNum type="arabicPeriod"/>
                      </a:pPr>
                      <a:r>
                        <a:rPr lang="en-US" sz="1200" b="1" kern="1200" dirty="0" smtClean="0">
                          <a:solidFill>
                            <a:schemeClr val="dk1"/>
                          </a:solidFill>
                          <a:latin typeface="+mn-lt"/>
                          <a:ea typeface="+mn-ea"/>
                          <a:cs typeface="+mn-cs"/>
                        </a:rPr>
                        <a:t>Mahamadou Dicko: social</a:t>
                      </a:r>
                      <a:r>
                        <a:rPr lang="en-US" sz="1200" b="1" kern="1200" baseline="0" dirty="0" smtClean="0">
                          <a:solidFill>
                            <a:schemeClr val="dk1"/>
                          </a:solidFill>
                          <a:latin typeface="+mn-lt"/>
                          <a:ea typeface="+mn-ea"/>
                          <a:cs typeface="+mn-cs"/>
                        </a:rPr>
                        <a:t> scientist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5. Jummai Yila: Gender</a:t>
                      </a:r>
                      <a:endParaRPr lang="en-US" sz="1200" b="1" kern="1200" dirty="0">
                        <a:solidFill>
                          <a:schemeClr val="dk1"/>
                        </a:solidFill>
                        <a:latin typeface="+mn-lt"/>
                        <a:ea typeface="+mn-ea"/>
                        <a:cs typeface="+mn-cs"/>
                      </a:endParaRPr>
                    </a:p>
                    <a:p>
                      <a:pPr marL="0" indent="0">
                        <a:buFont typeface="+mj-lt"/>
                        <a:buNone/>
                      </a:pPr>
                      <a:r>
                        <a:rPr lang="en-US" sz="1200" b="1" kern="1200" dirty="0" smtClean="0">
                          <a:solidFill>
                            <a:schemeClr val="dk1"/>
                          </a:solidFill>
                          <a:latin typeface="+mn-lt"/>
                          <a:ea typeface="+mn-ea"/>
                          <a:cs typeface="+mn-cs"/>
                        </a:rPr>
                        <a:t>6.</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Bougouna Sogoba: agronomist</a:t>
                      </a:r>
                    </a:p>
                  </a:txBody>
                  <a:tcPr/>
                </a:tc>
                <a:extLst>
                  <a:ext uri="{0D108BD9-81ED-4DB2-BD59-A6C34878D82A}">
                    <a16:rowId xmlns:a16="http://schemas.microsoft.com/office/drawing/2014/main" xmlns="" val="1252771777"/>
                  </a:ext>
                </a:extLst>
              </a:tr>
              <a:tr h="622319">
                <a:tc>
                  <a:txBody>
                    <a:bodyPr/>
                    <a:lstStyle/>
                    <a:p>
                      <a:r>
                        <a:rPr lang="en-US" sz="1200" b="1" dirty="0"/>
                        <a:t>Farming systems research perspective (how this work links with others)</a:t>
                      </a:r>
                    </a:p>
                  </a:txBody>
                  <a:tcPr/>
                </a:tc>
                <a:tc gridSpan="4">
                  <a:txBody>
                    <a:bodyPr/>
                    <a:lstStyle/>
                    <a:p>
                      <a:pPr marL="285750" lvl="0" indent="-285750">
                        <a:buFont typeface="Arial" panose="020B0604020202020204" pitchFamily="34" charset="0"/>
                        <a:buChar char="•"/>
                      </a:pPr>
                      <a:r>
                        <a:rPr lang="en-US" sz="1800" kern="1200" dirty="0" smtClean="0">
                          <a:solidFill>
                            <a:schemeClr val="dk1"/>
                          </a:solidFill>
                          <a:effectLst/>
                          <a:latin typeface="+mn-lt"/>
                          <a:ea typeface="+mn-ea"/>
                          <a:cs typeface="+mn-cs"/>
                        </a:rPr>
                        <a:t>GIS data related to fields under CB to map the spreading dynamic of the technology in the watershed</a:t>
                      </a:r>
                      <a:endParaRPr lang="fr-FR" sz="1800" kern="1200" dirty="0" smtClean="0">
                        <a:solidFill>
                          <a:schemeClr val="dk1"/>
                        </a:solidFill>
                        <a:effectLst/>
                        <a:latin typeface="+mn-lt"/>
                        <a:ea typeface="+mn-ea"/>
                        <a:cs typeface="+mn-cs"/>
                      </a:endParaRPr>
                    </a:p>
                    <a:p>
                      <a:pPr marL="285750" lvl="0" indent="-285750">
                        <a:buFont typeface="Arial" panose="020B0604020202020204" pitchFamily="34" charset="0"/>
                        <a:buChar char="•"/>
                      </a:pPr>
                      <a:r>
                        <a:rPr lang="en-US" sz="1800" kern="1200" dirty="0" smtClean="0">
                          <a:solidFill>
                            <a:schemeClr val="dk1"/>
                          </a:solidFill>
                          <a:effectLst/>
                          <a:latin typeface="+mn-lt"/>
                          <a:ea typeface="+mn-ea"/>
                          <a:cs typeface="+mn-cs"/>
                        </a:rPr>
                        <a:t>Data on carbon sequestration related to trees regeneration due to better water conservation thanks to the use of CB</a:t>
                      </a:r>
                      <a:endParaRPr lang="fr-FR" sz="1800" kern="1200" dirty="0" smtClean="0">
                        <a:solidFill>
                          <a:schemeClr val="dk1"/>
                        </a:solidFill>
                        <a:effectLst/>
                        <a:latin typeface="+mn-lt"/>
                        <a:ea typeface="+mn-ea"/>
                        <a:cs typeface="+mn-cs"/>
                      </a:endParaRPr>
                    </a:p>
                    <a:p>
                      <a:pPr marL="285750" lvl="0" indent="-285750">
                        <a:buFont typeface="Arial" panose="020B0604020202020204" pitchFamily="34" charset="0"/>
                        <a:buChar char="•"/>
                      </a:pPr>
                      <a:r>
                        <a:rPr lang="en-US" sz="1800" kern="1200" dirty="0" smtClean="0">
                          <a:solidFill>
                            <a:schemeClr val="dk1"/>
                          </a:solidFill>
                          <a:effectLst/>
                          <a:latin typeface="+mn-lt"/>
                          <a:ea typeface="+mn-ea"/>
                          <a:cs typeface="+mn-cs"/>
                        </a:rPr>
                        <a:t>Socio-economic data (social cohesion because of many discussions and agreement before the technology is adopted; livelihood through yields increase from the use of CB etc.)</a:t>
                      </a:r>
                      <a:endParaRPr lang="fr-FR" sz="1800" kern="1200" dirty="0">
                        <a:solidFill>
                          <a:schemeClr val="dk1"/>
                        </a:solidFill>
                        <a:effectLst/>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71963457"/>
                  </a:ext>
                </a:extLst>
              </a:tr>
              <a:tr h="454690">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ICRISAT $ 79460, AMDD   $ 12760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4014415025"/>
                  </a:ext>
                </a:extLst>
              </a:tr>
            </a:tbl>
          </a:graphicData>
        </a:graphic>
      </p:graphicFrame>
    </p:spTree>
    <p:extLst>
      <p:ext uri="{BB962C8B-B14F-4D97-AF65-F5344CB8AC3E}">
        <p14:creationId xmlns:p14="http://schemas.microsoft.com/office/powerpoint/2010/main" val="3994422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76200" y="76200"/>
            <a:ext cx="8763000" cy="6705600"/>
          </a:xfrm>
          <a:solidFill>
            <a:schemeClr val="bg1"/>
          </a:solidFill>
        </p:spPr>
        <p:txBody>
          <a:bodyPr/>
          <a:lstStyle/>
          <a:p>
            <a:r>
              <a:rPr lang="en-US" sz="2400" dirty="0" smtClean="0">
                <a:solidFill>
                  <a:schemeClr val="accent2"/>
                </a:solidFill>
              </a:rPr>
              <a:t>Objective</a:t>
            </a:r>
          </a:p>
          <a:p>
            <a:r>
              <a:rPr lang="en-US" sz="2000" dirty="0"/>
              <a:t>Evaluate existing initiatives and constraints in using efficient and sustainable water management practices using solar energy pumps and improved irrigation technologies.</a:t>
            </a:r>
          </a:p>
          <a:p>
            <a:endParaRPr lang="en-US" sz="2400" dirty="0" smtClean="0">
              <a:solidFill>
                <a:schemeClr val="accent2"/>
              </a:solidFill>
            </a:endParaRPr>
          </a:p>
          <a:p>
            <a:r>
              <a:rPr lang="en-US" sz="2400" dirty="0" smtClean="0">
                <a:solidFill>
                  <a:schemeClr val="accent2"/>
                </a:solidFill>
              </a:rPr>
              <a:t>Procedures</a:t>
            </a:r>
          </a:p>
          <a:p>
            <a:pPr marL="457200" indent="-342900">
              <a:buFont typeface="Arial" panose="020B0604020202020204" pitchFamily="34" charset="0"/>
              <a:buChar char="•"/>
            </a:pPr>
            <a:r>
              <a:rPr lang="en-US" sz="2000" dirty="0"/>
              <a:t>The work utilizes survey data information on existing initiatives and practices of utilizing solar energy based pumps and improved irrigation practices in </a:t>
            </a:r>
            <a:r>
              <a:rPr lang="en-US" sz="2000" dirty="0" err="1"/>
              <a:t>Koutiala</a:t>
            </a:r>
            <a:r>
              <a:rPr lang="en-US" sz="2000" dirty="0"/>
              <a:t> and </a:t>
            </a:r>
            <a:r>
              <a:rPr lang="en-US" sz="2000" dirty="0" err="1"/>
              <a:t>Bougouni</a:t>
            </a:r>
            <a:r>
              <a:rPr lang="en-US" sz="2000" dirty="0"/>
              <a:t>. </a:t>
            </a:r>
            <a:endParaRPr lang="en-US" sz="2000" dirty="0" smtClean="0"/>
          </a:p>
          <a:p>
            <a:pPr marL="457200" indent="-342900">
              <a:buFont typeface="Arial" panose="020B0604020202020204" pitchFamily="34" charset="0"/>
              <a:buChar char="•"/>
            </a:pPr>
            <a:r>
              <a:rPr lang="en-US" sz="2000" dirty="0" smtClean="0"/>
              <a:t>Designing </a:t>
            </a:r>
            <a:r>
              <a:rPr lang="en-US" sz="2000" dirty="0"/>
              <a:t>solutions for agricultural water management investment options for the smallholder farming communities. </a:t>
            </a:r>
          </a:p>
          <a:p>
            <a:pPr marL="457200" indent="-342900">
              <a:buFont typeface="Arial" panose="020B0604020202020204" pitchFamily="34" charset="0"/>
              <a:buChar char="•"/>
            </a:pPr>
            <a:r>
              <a:rPr lang="en-US" sz="2000" dirty="0" smtClean="0"/>
              <a:t>GIS </a:t>
            </a:r>
            <a:r>
              <a:rPr lang="en-US" sz="2000" dirty="0"/>
              <a:t>and Remote sensing technologies along with climate information (</a:t>
            </a:r>
            <a:r>
              <a:rPr lang="en-US" sz="2000" dirty="0" err="1"/>
              <a:t>e.g</a:t>
            </a:r>
            <a:r>
              <a:rPr lang="en-US" sz="2000" dirty="0"/>
              <a:t> radiation, number of sunshine hours etc..) will be employed to characterize and define suitable zones to implement solar based energy pumps. </a:t>
            </a:r>
          </a:p>
          <a:p>
            <a:pPr marL="457200" indent="-342900">
              <a:buFont typeface="Arial" panose="020B0604020202020204" pitchFamily="34" charset="0"/>
              <a:buChar char="•"/>
            </a:pPr>
            <a:r>
              <a:rPr lang="en-US" sz="2000" dirty="0" smtClean="0">
                <a:latin typeface="Gill Sans" pitchFamily="34" charset="0"/>
              </a:rPr>
              <a:t>Efficient </a:t>
            </a:r>
            <a:r>
              <a:rPr lang="en-US" sz="2000" dirty="0">
                <a:latin typeface="Gill Sans" pitchFamily="34" charset="0"/>
              </a:rPr>
              <a:t>water management solutions will be accompanied with other technologies (improved crop cultivars, soil and water conservation practices and agronomic packages) </a:t>
            </a:r>
            <a:r>
              <a:rPr lang="en-US" sz="2000" dirty="0">
                <a:solidFill>
                  <a:schemeClr val="accent2"/>
                </a:solidFill>
                <a:latin typeface="Gill Sans" pitchFamily="34" charset="0"/>
              </a:rPr>
              <a:t>to evaluate the gains in productivity, social, livelihood and economic domains of the sustainability options</a:t>
            </a:r>
            <a:r>
              <a:rPr lang="en-US" sz="2000" dirty="0">
                <a:latin typeface="Gill Sans" pitchFamily="34" charset="0"/>
              </a:rPr>
              <a:t>. </a:t>
            </a:r>
            <a:endParaRPr lang="fr-FR" sz="2000" dirty="0">
              <a:latin typeface="Gill Sans" pitchFamily="34" charset="0"/>
            </a:endParaRPr>
          </a:p>
          <a:p>
            <a:endParaRPr lang="fr-FR" sz="2400" dirty="0"/>
          </a:p>
        </p:txBody>
      </p:sp>
    </p:spTree>
    <p:extLst>
      <p:ext uri="{BB962C8B-B14F-4D97-AF65-F5344CB8AC3E}">
        <p14:creationId xmlns:p14="http://schemas.microsoft.com/office/powerpoint/2010/main" val="3224603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D8F5806B-494D-3E4F-91E8-63E95D34FDB6}"/>
              </a:ext>
            </a:extLst>
          </p:cNvPr>
          <p:cNvGraphicFramePr>
            <a:graphicFrameLocks noGrp="1"/>
          </p:cNvGraphicFramePr>
          <p:nvPr>
            <p:extLst>
              <p:ext uri="{D42A27DB-BD31-4B8C-83A1-F6EECF244321}">
                <p14:modId xmlns:p14="http://schemas.microsoft.com/office/powerpoint/2010/main" val="2753310492"/>
              </p:ext>
            </p:extLst>
          </p:nvPr>
        </p:nvGraphicFramePr>
        <p:xfrm>
          <a:off x="200891" y="2309"/>
          <a:ext cx="8915400" cy="6278941"/>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xmlns="" val="646009280"/>
                    </a:ext>
                  </a:extLst>
                </a:gridCol>
                <a:gridCol w="490436">
                  <a:extLst>
                    <a:ext uri="{9D8B030D-6E8A-4147-A177-3AD203B41FA5}">
                      <a16:colId xmlns:a16="http://schemas.microsoft.com/office/drawing/2014/main" xmlns="" val="1650091306"/>
                    </a:ext>
                  </a:extLst>
                </a:gridCol>
                <a:gridCol w="3062678">
                  <a:extLst>
                    <a:ext uri="{9D8B030D-6E8A-4147-A177-3AD203B41FA5}">
                      <a16:colId xmlns:a16="http://schemas.microsoft.com/office/drawing/2014/main" xmlns="" val="100015059"/>
                    </a:ext>
                  </a:extLst>
                </a:gridCol>
                <a:gridCol w="197015">
                  <a:extLst>
                    <a:ext uri="{9D8B030D-6E8A-4147-A177-3AD203B41FA5}">
                      <a16:colId xmlns:a16="http://schemas.microsoft.com/office/drawing/2014/main" xmlns="" val="456250825"/>
                    </a:ext>
                  </a:extLst>
                </a:gridCol>
                <a:gridCol w="3184071">
                  <a:extLst>
                    <a:ext uri="{9D8B030D-6E8A-4147-A177-3AD203B41FA5}">
                      <a16:colId xmlns:a16="http://schemas.microsoft.com/office/drawing/2014/main" xmlns="" val="1587143714"/>
                    </a:ext>
                  </a:extLst>
                </a:gridCol>
              </a:tblGrid>
              <a:tr h="266708">
                <a:tc gridSpan="2">
                  <a:txBody>
                    <a:bodyPr/>
                    <a:lstStyle/>
                    <a:p>
                      <a:r>
                        <a:rPr lang="en-US" sz="1200" b="1" kern="1200" dirty="0">
                          <a:solidFill>
                            <a:schemeClr val="dk1"/>
                          </a:solidFill>
                          <a:latin typeface="+mn-lt"/>
                          <a:ea typeface="+mn-ea"/>
                          <a:cs typeface="+mn-cs"/>
                        </a:rPr>
                        <a:t>Outcome no._ </a:t>
                      </a:r>
                      <a:r>
                        <a:rPr lang="en-US" sz="1200" b="1" kern="1200" dirty="0" smtClean="0">
                          <a:solidFill>
                            <a:schemeClr val="dk1"/>
                          </a:solidFill>
                          <a:latin typeface="+mn-lt"/>
                          <a:ea typeface="+mn-ea"/>
                          <a:cs typeface="+mn-cs"/>
                        </a:rPr>
                        <a:t>4 </a:t>
                      </a:r>
                      <a:r>
                        <a:rPr lang="en-US" sz="1200" b="1" kern="1200" dirty="0">
                          <a:solidFill>
                            <a:schemeClr val="dk1"/>
                          </a:solidFill>
                          <a:latin typeface="+mn-lt"/>
                          <a:ea typeface="+mn-ea"/>
                          <a:cs typeface="+mn-cs"/>
                        </a:rPr>
                        <a:t>_  </a:t>
                      </a:r>
                    </a:p>
                  </a:txBody>
                  <a:tcPr/>
                </a:tc>
                <a:tc hMerge="1">
                  <a:txBody>
                    <a:bodyPr/>
                    <a:lstStyle/>
                    <a:p>
                      <a:endParaRPr lang="en-US" dirty="0"/>
                    </a:p>
                  </a:txBody>
                  <a:tcPr/>
                </a:tc>
                <a:tc>
                  <a:txBody>
                    <a:bodyPr/>
                    <a:lstStyle/>
                    <a:p>
                      <a:r>
                        <a:rPr lang="en-US" sz="1200" b="1" kern="1200" dirty="0">
                          <a:solidFill>
                            <a:schemeClr val="dk1"/>
                          </a:solidFill>
                          <a:latin typeface="+mn-lt"/>
                          <a:ea typeface="+mn-ea"/>
                          <a:cs typeface="+mn-cs"/>
                        </a:rPr>
                        <a:t>Output no._ </a:t>
                      </a:r>
                      <a:r>
                        <a:rPr lang="en-US" sz="1200" b="1" kern="1200" dirty="0" smtClean="0">
                          <a:solidFill>
                            <a:schemeClr val="dk1"/>
                          </a:solidFill>
                          <a:latin typeface="+mn-lt"/>
                          <a:ea typeface="+mn-ea"/>
                          <a:cs typeface="+mn-cs"/>
                        </a:rPr>
                        <a:t>4.4  </a:t>
                      </a:r>
                      <a:r>
                        <a:rPr lang="en-US" sz="1200" b="1" kern="1200" dirty="0">
                          <a:solidFill>
                            <a:schemeClr val="dk1"/>
                          </a:solidFill>
                          <a:latin typeface="+mn-lt"/>
                          <a:ea typeface="+mn-ea"/>
                          <a:cs typeface="+mn-cs"/>
                        </a:rPr>
                        <a:t>_</a:t>
                      </a:r>
                    </a:p>
                  </a:txBody>
                  <a:tcPr/>
                </a:tc>
                <a:tc gridSpan="2">
                  <a:txBody>
                    <a:bodyPr/>
                    <a:lstStyle/>
                    <a:p>
                      <a:r>
                        <a:rPr lang="en-US" sz="1200" b="1" kern="1200" dirty="0">
                          <a:solidFill>
                            <a:schemeClr val="dk1"/>
                          </a:solidFill>
                          <a:latin typeface="+mn-lt"/>
                          <a:ea typeface="+mn-ea"/>
                          <a:cs typeface="+mn-cs"/>
                        </a:rPr>
                        <a:t>Activity no._ </a:t>
                      </a:r>
                      <a:r>
                        <a:rPr lang="en-US" sz="1200" b="1" kern="1200" dirty="0" smtClean="0">
                          <a:solidFill>
                            <a:schemeClr val="dk1"/>
                          </a:solidFill>
                          <a:latin typeface="+mn-lt"/>
                          <a:ea typeface="+mn-ea"/>
                          <a:cs typeface="+mn-cs"/>
                        </a:rPr>
                        <a:t>4.4.1 </a:t>
                      </a:r>
                      <a:r>
                        <a:rPr lang="en-US" sz="1200" b="1" kern="1200" dirty="0">
                          <a:solidFill>
                            <a:schemeClr val="dk1"/>
                          </a:solidFill>
                          <a:latin typeface="+mn-lt"/>
                          <a:ea typeface="+mn-ea"/>
                          <a:cs typeface="+mn-cs"/>
                        </a:rPr>
                        <a:t>_ </a:t>
                      </a:r>
                    </a:p>
                  </a:txBody>
                  <a:tcPr/>
                </a:tc>
                <a:tc hMerge="1">
                  <a:txBody>
                    <a:bodyPr/>
                    <a:lstStyle/>
                    <a:p>
                      <a:endParaRPr lang="en-US" dirty="0"/>
                    </a:p>
                  </a:txBody>
                  <a:tcPr/>
                </a:tc>
                <a:extLst>
                  <a:ext uri="{0D108BD9-81ED-4DB2-BD59-A6C34878D82A}">
                    <a16:rowId xmlns:a16="http://schemas.microsoft.com/office/drawing/2014/main" xmlns="" val="3505229905"/>
                  </a:ext>
                </a:extLst>
              </a:tr>
              <a:tr h="444514">
                <a:tc>
                  <a:txBody>
                    <a:bodyPr/>
                    <a:lstStyle/>
                    <a:p>
                      <a:r>
                        <a:rPr lang="en-US" sz="1200" b="1" dirty="0"/>
                        <a:t>Sub-activity title </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MA4411-17: Operation of four technology parks as hubs for research and dissemination in </a:t>
                      </a:r>
                      <a:r>
                        <a:rPr lang="en-US" sz="1200" b="1" kern="1200" dirty="0" err="1" smtClean="0">
                          <a:solidFill>
                            <a:schemeClr val="dk1"/>
                          </a:solidFill>
                          <a:latin typeface="+mn-lt"/>
                          <a:ea typeface="+mn-ea"/>
                          <a:cs typeface="+mn-cs"/>
                        </a:rPr>
                        <a:t>Bougouni</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xmlns="" val="410160256"/>
                  </a:ext>
                </a:extLst>
              </a:tr>
              <a:tr h="444514">
                <a:tc>
                  <a:txBody>
                    <a:bodyPr/>
                    <a:lstStyle/>
                    <a:p>
                      <a:r>
                        <a:rPr lang="en-US" sz="1200" b="1" dirty="0"/>
                        <a:t>Location/sites </a:t>
                      </a:r>
                    </a:p>
                    <a:p>
                      <a:r>
                        <a:rPr lang="en-US" sz="1200" b="1" dirty="0"/>
                        <a:t>for sub-activity</a:t>
                      </a:r>
                    </a:p>
                  </a:txBody>
                  <a:tcPr/>
                </a:tc>
                <a:tc gridSpan="4">
                  <a:txBody>
                    <a:bodyPr/>
                    <a:lstStyle/>
                    <a:p>
                      <a:pPr marL="0" algn="l" defTabSz="914400" rtl="0" eaLnBrk="1" latinLnBrk="0" hangingPunct="1"/>
                      <a:r>
                        <a:rPr lang="en-US" sz="1200" b="1" kern="1200" dirty="0" err="1" smtClean="0">
                          <a:solidFill>
                            <a:schemeClr val="dk1"/>
                          </a:solidFill>
                          <a:latin typeface="+mn-lt"/>
                          <a:ea typeface="+mn-ea"/>
                          <a:cs typeface="+mn-cs"/>
                        </a:rPr>
                        <a:t>Koutiala</a:t>
                      </a:r>
                      <a:r>
                        <a:rPr lang="en-US" sz="1200" b="1" kern="1200" dirty="0" smtClean="0">
                          <a:solidFill>
                            <a:schemeClr val="dk1"/>
                          </a:solidFill>
                          <a:latin typeface="+mn-lt"/>
                          <a:ea typeface="+mn-ea"/>
                          <a:cs typeface="+mn-cs"/>
                        </a:rPr>
                        <a:t> and </a:t>
                      </a:r>
                      <a:r>
                        <a:rPr lang="en-US" sz="1200" b="1" kern="1200" dirty="0" err="1" smtClean="0">
                          <a:solidFill>
                            <a:schemeClr val="dk1"/>
                          </a:solidFill>
                          <a:latin typeface="+mn-lt"/>
                          <a:ea typeface="+mn-ea"/>
                          <a:cs typeface="+mn-cs"/>
                        </a:rPr>
                        <a:t>Bougouni</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712296291"/>
                  </a:ext>
                </a:extLst>
              </a:tr>
              <a:tr h="444514">
                <a:tc>
                  <a:txBody>
                    <a:bodyPr/>
                    <a:lstStyle/>
                    <a:p>
                      <a:r>
                        <a:rPr lang="en-US" sz="1200" b="1" dirty="0"/>
                        <a:t>Implementation timeframe (start/end date)</a:t>
                      </a:r>
                    </a:p>
                  </a:txBody>
                  <a:tcPr/>
                </a:tc>
                <a:tc gridSpan="4">
                  <a:txBody>
                    <a:bodyPr/>
                    <a:lstStyle/>
                    <a:p>
                      <a:pPr marL="0" algn="l" defTabSz="914400" rtl="0" eaLnBrk="1" latinLnBrk="0" hangingPunct="1"/>
                      <a:r>
                        <a:rPr lang="en-US" sz="1200" b="1" kern="1200" dirty="0" smtClean="0">
                          <a:solidFill>
                            <a:schemeClr val="dk1"/>
                          </a:solidFill>
                          <a:latin typeface="+mn-lt"/>
                          <a:ea typeface="+mn-ea"/>
                          <a:cs typeface="+mn-cs"/>
                        </a:rPr>
                        <a:t>July 2018 to January 2019</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232465395"/>
                  </a:ext>
                </a:extLst>
              </a:tr>
              <a:tr h="977931">
                <a:tc>
                  <a:txBody>
                    <a:bodyPr/>
                    <a:lstStyle/>
                    <a:p>
                      <a:r>
                        <a:rPr lang="en-US" sz="1200" b="1" dirty="0"/>
                        <a:t>Deliverables</a:t>
                      </a:r>
                    </a:p>
                  </a:txBody>
                  <a:tcPr/>
                </a:tc>
                <a:tc gridSpan="3">
                  <a:txBody>
                    <a:bodyPr/>
                    <a:lstStyle/>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All field trial data that include agronomic, land, soil and water management</a:t>
                      </a:r>
                    </a:p>
                    <a:p>
                      <a:pPr marL="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All data related to training and farmers field visit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3. A report on the types of technologies disseminated, capacity building, farmers’ field visit and video demonstration</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3087860269"/>
                  </a:ext>
                </a:extLst>
              </a:tr>
              <a:tr h="1183840">
                <a:tc>
                  <a:txBody>
                    <a:bodyPr/>
                    <a:lstStyle/>
                    <a:p>
                      <a:r>
                        <a:rPr lang="en-US" sz="1200" b="1" dirty="0"/>
                        <a:t>S.I. domain and indicators for which data was collected – indicate metric and scale</a:t>
                      </a:r>
                    </a:p>
                  </a:txBody>
                  <a:tcPr/>
                </a:tc>
                <a:tc gridSpan="3">
                  <a:txBody>
                    <a:bodyPr/>
                    <a:lstStyle/>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Productivity: All data at the plot level in the technology park.</a:t>
                      </a:r>
                      <a:endParaRPr lang="en-US" sz="1200" b="1" kern="1200" dirty="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Environmental: All data at the plot level in the technology park</a:t>
                      </a:r>
                      <a:endParaRPr lang="fr-FR" sz="1200" b="1" kern="1200" dirty="0" smtClean="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Economic: Field/Plot level: All data at the plot level in the technology park</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dirty="0"/>
                    </a:p>
                  </a:txBody>
                  <a:tcPr/>
                </a:tc>
                <a:tc>
                  <a:txBody>
                    <a:bodyPr/>
                    <a:lstStyle/>
                    <a:p>
                      <a:pPr marL="0" indent="0" algn="l" defTabSz="914400" rtl="0" eaLnBrk="1" latinLnBrk="0" hangingPunct="1">
                        <a:buFont typeface="+mj-lt"/>
                        <a:buNone/>
                      </a:pPr>
                      <a:r>
                        <a:rPr lang="en-US" sz="1200" b="1" kern="1200" dirty="0" smtClean="0">
                          <a:solidFill>
                            <a:schemeClr val="dk1"/>
                          </a:solidFill>
                          <a:latin typeface="+mn-lt"/>
                          <a:ea typeface="+mn-ea"/>
                          <a:cs typeface="+mn-cs"/>
                        </a:rPr>
                        <a:t>4. Social: All data at the plot level in the technology park</a:t>
                      </a:r>
                    </a:p>
                    <a:p>
                      <a:pPr marL="0" indent="0" algn="l" defTabSz="914400" rtl="0" eaLnBrk="1" latinLnBrk="0" hangingPunct="1">
                        <a:buFont typeface="+mj-lt"/>
                        <a:buNone/>
                      </a:pPr>
                      <a:r>
                        <a:rPr lang="en-US" sz="1200" b="1" kern="1200" dirty="0" smtClean="0">
                          <a:solidFill>
                            <a:schemeClr val="dk1"/>
                          </a:solidFill>
                          <a:latin typeface="+mn-lt"/>
                          <a:ea typeface="+mn-ea"/>
                          <a:cs typeface="+mn-cs"/>
                        </a:rPr>
                        <a:t>5. Human: All data at the plot level in the technology park</a:t>
                      </a:r>
                      <a:endParaRPr 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2109533273"/>
                  </a:ext>
                </a:extLst>
              </a:tr>
              <a:tr h="622319">
                <a:tc>
                  <a:txBody>
                    <a:bodyPr/>
                    <a:lstStyle/>
                    <a:p>
                      <a:r>
                        <a:rPr lang="en-US" sz="1200" b="1" kern="1200" dirty="0">
                          <a:solidFill>
                            <a:schemeClr val="dk1"/>
                          </a:solidFill>
                          <a:latin typeface="+mn-lt"/>
                          <a:ea typeface="+mn-ea"/>
                          <a:cs typeface="+mn-cs"/>
                        </a:rPr>
                        <a:t>Research team and responsibilities</a:t>
                      </a:r>
                    </a:p>
                  </a:txBody>
                  <a:tcPr/>
                </a:tc>
                <a:tc gridSpan="3">
                  <a:txBody>
                    <a:bodyPr/>
                    <a:lstStyle/>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Birhanu Zemadim: activity leader</a:t>
                      </a:r>
                      <a:endParaRPr lang="en-US" sz="1200" b="1" kern="1200" dirty="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Felix Badolo: economist</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Mahamadou Dicko: social scientist</a:t>
                      </a: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Jean-Baptiste Tignegre: Vegetable </a:t>
                      </a:r>
                      <a:r>
                        <a:rPr lang="en-US" sz="1200" b="1" kern="1200" dirty="0" err="1" smtClean="0">
                          <a:solidFill>
                            <a:schemeClr val="dk1"/>
                          </a:solidFill>
                          <a:latin typeface="+mn-lt"/>
                          <a:ea typeface="+mn-ea"/>
                          <a:cs typeface="+mn-cs"/>
                        </a:rPr>
                        <a:t>breader</a:t>
                      </a:r>
                      <a:endParaRPr lang="en-US" sz="1200" b="1" kern="1200" dirty="0" smtClean="0">
                        <a:solidFill>
                          <a:schemeClr val="dk1"/>
                        </a:solidFill>
                        <a:latin typeface="+mn-lt"/>
                        <a:ea typeface="+mn-ea"/>
                        <a:cs typeface="+mn-cs"/>
                      </a:endParaRPr>
                    </a:p>
                    <a:p>
                      <a:pPr marL="228600" indent="-228600" algn="l" defTabSz="914400" rtl="0" eaLnBrk="1" latinLnBrk="0" hangingPunct="1">
                        <a:buFont typeface="+mj-lt"/>
                        <a:buAutoNum type="arabicPeriod"/>
                      </a:pPr>
                      <a:r>
                        <a:rPr lang="en-US" sz="1200" b="1" kern="1200" dirty="0" smtClean="0">
                          <a:solidFill>
                            <a:schemeClr val="dk1"/>
                          </a:solidFill>
                          <a:latin typeface="+mn-lt"/>
                          <a:ea typeface="+mn-ea"/>
                          <a:cs typeface="+mn-cs"/>
                        </a:rPr>
                        <a:t>Oumar </a:t>
                      </a:r>
                      <a:r>
                        <a:rPr lang="en-US" sz="1200" b="1" kern="1200" dirty="0" err="1" smtClean="0">
                          <a:solidFill>
                            <a:schemeClr val="dk1"/>
                          </a:solidFill>
                          <a:latin typeface="+mn-lt"/>
                          <a:ea typeface="+mn-ea"/>
                          <a:cs typeface="+mn-cs"/>
                        </a:rPr>
                        <a:t>Samake</a:t>
                      </a:r>
                      <a:r>
                        <a:rPr lang="en-US" sz="1200" b="1" kern="1200" dirty="0" smtClean="0">
                          <a:solidFill>
                            <a:schemeClr val="dk1"/>
                          </a:solidFill>
                          <a:latin typeface="+mn-lt"/>
                          <a:ea typeface="+mn-ea"/>
                          <a:cs typeface="+mn-cs"/>
                        </a:rPr>
                        <a:t>: AMEDD project manager</a:t>
                      </a:r>
                    </a:p>
                    <a:p>
                      <a:pPr marL="228600" indent="-228600" algn="l" defTabSz="914400" rtl="0" eaLnBrk="1" latinLnBrk="0" hangingPunct="1">
                        <a:buFont typeface="+mj-lt"/>
                        <a:buAutoNum type="arabicPeriod"/>
                      </a:pPr>
                      <a:r>
                        <a:rPr lang="en-US" sz="1200" b="1" kern="1200" dirty="0" err="1" smtClean="0">
                          <a:solidFill>
                            <a:schemeClr val="dk1"/>
                          </a:solidFill>
                          <a:latin typeface="+mn-lt"/>
                          <a:ea typeface="+mn-ea"/>
                          <a:cs typeface="+mn-cs"/>
                        </a:rPr>
                        <a:t>Tumaini</a:t>
                      </a:r>
                      <a:r>
                        <a:rPr lang="en-US" sz="1200" b="1" kern="1200" dirty="0" smtClean="0">
                          <a:solidFill>
                            <a:schemeClr val="dk1"/>
                          </a:solidFill>
                          <a:latin typeface="+mn-lt"/>
                          <a:ea typeface="+mn-ea"/>
                          <a:cs typeface="+mn-cs"/>
                        </a:rPr>
                        <a:t> Sidibe: FENABE focal person</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b="1" kern="1200" dirty="0" smtClean="0">
                          <a:solidFill>
                            <a:schemeClr val="dk1"/>
                          </a:solidFill>
                          <a:latin typeface="+mn-lt"/>
                          <a:ea typeface="+mn-ea"/>
                          <a:cs typeface="+mn-cs"/>
                        </a:rPr>
                        <a:t>7. Jummai Yila: Gender</a:t>
                      </a:r>
                      <a:endParaRPr lang="en-US" sz="1200" b="1" kern="1200" dirty="0">
                        <a:solidFill>
                          <a:schemeClr val="dk1"/>
                        </a:solidFill>
                        <a:latin typeface="+mn-lt"/>
                        <a:ea typeface="+mn-ea"/>
                        <a:cs typeface="+mn-cs"/>
                      </a:endParaRPr>
                    </a:p>
                    <a:p>
                      <a:pPr marL="0" indent="0">
                        <a:buFont typeface="+mj-lt"/>
                        <a:buNone/>
                      </a:pPr>
                      <a:r>
                        <a:rPr lang="en-US" sz="1200" b="1" kern="1200" dirty="0" smtClean="0">
                          <a:solidFill>
                            <a:schemeClr val="dk1"/>
                          </a:solidFill>
                          <a:latin typeface="+mn-lt"/>
                          <a:ea typeface="+mn-ea"/>
                          <a:cs typeface="+mn-cs"/>
                        </a:rPr>
                        <a:t>8.</a:t>
                      </a:r>
                      <a:r>
                        <a:rPr lang="en-US" sz="1200" b="1" kern="1200" baseline="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Bougouna Sogoba: agronomist</a:t>
                      </a:r>
                    </a:p>
                  </a:txBody>
                  <a:tcPr/>
                </a:tc>
                <a:extLst>
                  <a:ext uri="{0D108BD9-81ED-4DB2-BD59-A6C34878D82A}">
                    <a16:rowId xmlns:a16="http://schemas.microsoft.com/office/drawing/2014/main" xmlns="" val="1252771777"/>
                  </a:ext>
                </a:extLst>
              </a:tr>
              <a:tr h="622319">
                <a:tc>
                  <a:txBody>
                    <a:bodyPr/>
                    <a:lstStyle/>
                    <a:p>
                      <a:r>
                        <a:rPr lang="en-US" sz="1200" b="1" dirty="0"/>
                        <a:t>Farming systems research perspective (how this work links with others)</a:t>
                      </a:r>
                    </a:p>
                  </a:txBody>
                  <a:tcPr/>
                </a:tc>
                <a:tc gridSpan="4">
                  <a:txBody>
                    <a:bodyPr/>
                    <a:lstStyle/>
                    <a:p>
                      <a:r>
                        <a:rPr lang="en-GB" sz="1200" b="1" kern="1200" dirty="0" smtClean="0">
                          <a:solidFill>
                            <a:schemeClr val="dk1"/>
                          </a:solidFill>
                          <a:latin typeface="+mn-lt"/>
                          <a:ea typeface="+mn-ea"/>
                          <a:cs typeface="+mn-cs"/>
                        </a:rPr>
                        <a:t>The technology parks are the sites for technological innovation, demonstration and capacity building. Best-bet technological innovations will be scaled-up to farmers fields through farmers exchange visits and implementation of trials at farmers field. Hence technology parks are considered as ideal sites where scaling works start.</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xmlns="" val="1471963457"/>
                  </a:ext>
                </a:extLst>
              </a:tr>
              <a:tr h="454690">
                <a:tc>
                  <a:txBody>
                    <a:bodyPr/>
                    <a:lstStyle/>
                    <a:p>
                      <a:r>
                        <a:rPr lang="en-US" sz="1200" b="1" dirty="0"/>
                        <a:t>Estimated fund requirement</a:t>
                      </a:r>
                    </a:p>
                  </a:txBody>
                  <a:tcPr/>
                </a:tc>
                <a:tc gridSpan="4">
                  <a:txBody>
                    <a:bodyPr/>
                    <a:lstStyle/>
                    <a:p>
                      <a:r>
                        <a:rPr lang="en-US" sz="1200" b="1" kern="1200" dirty="0" smtClean="0">
                          <a:solidFill>
                            <a:schemeClr val="dk1"/>
                          </a:solidFill>
                          <a:latin typeface="+mn-lt"/>
                          <a:ea typeface="+mn-ea"/>
                          <a:cs typeface="+mn-cs"/>
                        </a:rPr>
                        <a:t>ICRISAT $ 174580, AMEDD   $ 29000, FENABE 29000</a:t>
                      </a:r>
                      <a:endParaRPr lang="en-US" sz="12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4014415025"/>
                  </a:ext>
                </a:extLst>
              </a:tr>
            </a:tbl>
          </a:graphicData>
        </a:graphic>
      </p:graphicFrame>
    </p:spTree>
    <p:extLst>
      <p:ext uri="{BB962C8B-B14F-4D97-AF65-F5344CB8AC3E}">
        <p14:creationId xmlns:p14="http://schemas.microsoft.com/office/powerpoint/2010/main" val="1394081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2400" y="457200"/>
            <a:ext cx="8763000" cy="6019800"/>
          </a:xfrm>
          <a:solidFill>
            <a:schemeClr val="bg1"/>
          </a:solidFill>
        </p:spPr>
        <p:txBody>
          <a:bodyPr/>
          <a:lstStyle/>
          <a:p>
            <a:endParaRPr lang="en-US" sz="2400" dirty="0" smtClean="0">
              <a:solidFill>
                <a:schemeClr val="accent2"/>
              </a:solidFill>
            </a:endParaRPr>
          </a:p>
          <a:p>
            <a:r>
              <a:rPr lang="en-US" sz="2400" dirty="0" smtClean="0">
                <a:solidFill>
                  <a:schemeClr val="accent2"/>
                </a:solidFill>
              </a:rPr>
              <a:t>Objectives</a:t>
            </a:r>
          </a:p>
          <a:p>
            <a:pPr marL="457200" indent="-342900">
              <a:buFont typeface="Arial" panose="020B0604020202020204" pitchFamily="34" charset="0"/>
              <a:buChar char="•"/>
            </a:pPr>
            <a:r>
              <a:rPr lang="en-US" sz="2400" dirty="0"/>
              <a:t>Conducting integrated and multi-disciplinary research and scaling strategy on sustainable intensification </a:t>
            </a:r>
            <a:r>
              <a:rPr lang="en-US" sz="2400" dirty="0" smtClean="0"/>
              <a:t>program</a:t>
            </a:r>
            <a:endParaRPr lang="en-US" sz="2400" dirty="0"/>
          </a:p>
          <a:p>
            <a:pPr marL="982980" lvl="1" indent="-342900"/>
            <a:r>
              <a:rPr lang="en-US" sz="2400" dirty="0">
                <a:latin typeface="Gill Sans" pitchFamily="34" charset="0"/>
              </a:rPr>
              <a:t>Rainfed</a:t>
            </a:r>
          </a:p>
          <a:p>
            <a:pPr marL="982980" lvl="1" indent="-342900"/>
            <a:r>
              <a:rPr lang="en-US" sz="2400" dirty="0">
                <a:latin typeface="Gill Sans" pitchFamily="34" charset="0"/>
              </a:rPr>
              <a:t>Irrigated</a:t>
            </a:r>
          </a:p>
          <a:p>
            <a:pPr marL="457200" indent="-342900">
              <a:buFont typeface="Arial" panose="020B0604020202020204" pitchFamily="34" charset="0"/>
              <a:buChar char="•"/>
            </a:pPr>
            <a:r>
              <a:rPr lang="en-US" sz="2400" dirty="0"/>
              <a:t>A research hub for validating Africa RISING technologies and new innovations for wider dissemination through capacity building and short-term training programs</a:t>
            </a:r>
          </a:p>
          <a:p>
            <a:pPr marL="457200" indent="-342900">
              <a:buFont typeface="Arial" panose="020B0604020202020204" pitchFamily="34" charset="0"/>
              <a:buChar char="•"/>
            </a:pPr>
            <a:r>
              <a:rPr lang="en-US" sz="2400" dirty="0" smtClean="0"/>
              <a:t>Provide </a:t>
            </a:r>
            <a:r>
              <a:rPr lang="en-US" sz="2400" dirty="0"/>
              <a:t>a site for multi-stakeholders interest group meetings</a:t>
            </a:r>
          </a:p>
          <a:p>
            <a:pPr marL="457200" indent="-342900">
              <a:buFont typeface="Arial" panose="020B0604020202020204" pitchFamily="34" charset="0"/>
              <a:buChar char="•"/>
            </a:pPr>
            <a:r>
              <a:rPr lang="en-US" sz="2400" dirty="0"/>
              <a:t>Provision of information concerning proven technological practices and climate </a:t>
            </a:r>
            <a:r>
              <a:rPr lang="en-US" sz="2400" dirty="0" smtClean="0"/>
              <a:t>services.</a:t>
            </a:r>
          </a:p>
          <a:p>
            <a:pPr marL="457200" indent="-342900">
              <a:buFont typeface="Arial" panose="020B0604020202020204" pitchFamily="34" charset="0"/>
              <a:buChar char="•"/>
            </a:pPr>
            <a:r>
              <a:rPr lang="en-US" sz="2400" dirty="0"/>
              <a:t>Provision of high-quality agricultural inputs (plant material, fertilizer etc.), and climate-smart water access </a:t>
            </a:r>
            <a:r>
              <a:rPr lang="en-US" sz="2400" dirty="0" smtClean="0"/>
              <a:t>facilities.</a:t>
            </a:r>
          </a:p>
        </p:txBody>
      </p:sp>
    </p:spTree>
    <p:extLst>
      <p:ext uri="{BB962C8B-B14F-4D97-AF65-F5344CB8AC3E}">
        <p14:creationId xmlns:p14="http://schemas.microsoft.com/office/powerpoint/2010/main" val="3932059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81000" y="221673"/>
            <a:ext cx="8382000" cy="6629400"/>
          </a:xfrm>
          <a:solidFill>
            <a:schemeClr val="bg1"/>
          </a:solidFill>
        </p:spPr>
        <p:txBody>
          <a:bodyPr/>
          <a:lstStyle/>
          <a:p>
            <a:r>
              <a:rPr lang="en-US" sz="2400" dirty="0">
                <a:solidFill>
                  <a:schemeClr val="accent2"/>
                </a:solidFill>
              </a:rPr>
              <a:t>Procedures</a:t>
            </a:r>
          </a:p>
          <a:p>
            <a:pPr marL="400050" indent="-285750">
              <a:buFont typeface="Arial" panose="020B0604020202020204" pitchFamily="34" charset="0"/>
              <a:buChar char="•"/>
            </a:pPr>
            <a:r>
              <a:rPr lang="en-US" sz="2400" dirty="0"/>
              <a:t>Implementing research </a:t>
            </a:r>
            <a:r>
              <a:rPr lang="en-US" sz="2400" dirty="0" smtClean="0"/>
              <a:t>activities and targeting dissemination strategies of best management practices. </a:t>
            </a:r>
            <a:endParaRPr lang="en-US" sz="2400" dirty="0"/>
          </a:p>
          <a:p>
            <a:pPr marL="400050" indent="-285750">
              <a:buFont typeface="Arial" panose="020B0604020202020204" pitchFamily="34" charset="0"/>
              <a:buChar char="•"/>
            </a:pPr>
            <a:r>
              <a:rPr lang="en-US" sz="2400" dirty="0" smtClean="0"/>
              <a:t>Expected to </a:t>
            </a:r>
            <a:r>
              <a:rPr lang="en-US" sz="2400" dirty="0"/>
              <a:t>reach 2,514 households through research and capacity building activities in the year 2018/2019. </a:t>
            </a:r>
          </a:p>
          <a:p>
            <a:pPr marL="400050" indent="-285750">
              <a:buFont typeface="Arial" panose="020B0604020202020204" pitchFamily="34" charset="0"/>
              <a:buChar char="•"/>
            </a:pPr>
            <a:r>
              <a:rPr lang="en-US" sz="2400" dirty="0"/>
              <a:t>Identified best-bet technologies would be scaled to approximately 11,752 households through development actors who are working with Africa RISING program. </a:t>
            </a:r>
          </a:p>
          <a:p>
            <a:pPr marL="400050" indent="-285750">
              <a:buFont typeface="Arial" panose="020B0604020202020204" pitchFamily="34" charset="0"/>
              <a:buChar char="•"/>
            </a:pPr>
            <a:r>
              <a:rPr lang="en-US" sz="2400" dirty="0"/>
              <a:t>The socio-economy group will monitor the adoption of identified technologies in farmers’ fields and conduct continuous monitoring and evaluation on the five sustainable intensification domains. </a:t>
            </a:r>
            <a:endParaRPr lang="en-US" sz="2400" dirty="0" smtClean="0"/>
          </a:p>
          <a:p>
            <a:pPr marL="400050" indent="-285750">
              <a:buFont typeface="Arial" panose="020B0604020202020204" pitchFamily="34" charset="0"/>
              <a:buChar char="•"/>
            </a:pPr>
            <a:r>
              <a:rPr lang="en-US" sz="2400" dirty="0" smtClean="0"/>
              <a:t>In </a:t>
            </a:r>
            <a:r>
              <a:rPr lang="en-US" sz="2400" dirty="0"/>
              <a:t>each technology park, a farmer field day will be organized to bring farmers together and create an opportunity to discuss the types of technologies introduced, the relevance and challenges among the farmer groups. </a:t>
            </a:r>
            <a:endParaRPr lang="fr-FR" sz="2400" dirty="0"/>
          </a:p>
        </p:txBody>
      </p:sp>
    </p:spTree>
    <p:extLst>
      <p:ext uri="{BB962C8B-B14F-4D97-AF65-F5344CB8AC3E}">
        <p14:creationId xmlns:p14="http://schemas.microsoft.com/office/powerpoint/2010/main" val="3574358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schemas.openxmlformats.org/package/2006/metadata/core-properties"/>
    <ds:schemaRef ds:uri="http://www.w3.org/XML/1998/namespace"/>
    <ds:schemaRef ds:uri="http://schemas.microsoft.com/office/2006/metadata/properties"/>
    <ds:schemaRef ds:uri="http://schemas.microsoft.com/office/2006/documentManagement/types"/>
    <ds:schemaRef ds:uri="http://purl.org/dc/terms/"/>
    <ds:schemaRef ds:uri="http://purl.org/dc/elements/1.1/"/>
    <ds:schemaRef ds:uri="http://purl.org/dc/dcmitype/"/>
    <ds:schemaRef ds:uri="http://schemas.microsoft.com/office/infopath/2007/PartnerControls"/>
    <ds:schemaRef ds:uri="9f5e9607-a28b-487e-b093-da60e75ee109"/>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423</TotalTime>
  <Words>1138</Words>
  <Application>Microsoft Office PowerPoint</Application>
  <PresentationFormat>On-screen Show (4:3)</PresentationFormat>
  <Paragraphs>130</Paragraphs>
  <Slides>8</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HP</cp:lastModifiedBy>
  <cp:revision>52</cp:revision>
  <cp:lastPrinted>2011-10-06T11:45:23Z</cp:lastPrinted>
  <dcterms:created xsi:type="dcterms:W3CDTF">2018-05-19T10:21:56Z</dcterms:created>
  <dcterms:modified xsi:type="dcterms:W3CDTF">2018-06-07T10:29:37Z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